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13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9/6/2018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luc.edu/diversity/resources/undocumentedstudentresources/" TargetMode="External"/><Relationship Id="rId3" Type="http://schemas.openxmlformats.org/officeDocument/2006/relationships/hyperlink" Target="https://immigrantsrising.org/" TargetMode="External"/><Relationship Id="rId7" Type="http://schemas.openxmlformats.org/officeDocument/2006/relationships/hyperlink" Target="http://www2.dom.edu/diversity/sanctuary-campus/immigrant-resource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offices.depaul.edu/diversity/advocacy/Pages/depaul-dream.aspx" TargetMode="External"/><Relationship Id="rId5" Type="http://schemas.openxmlformats.org/officeDocument/2006/relationships/hyperlink" Target="http://www.icirr.org/our-work/details/9/education-initiatives" TargetMode="External"/><Relationship Id="rId4" Type="http://schemas.openxmlformats.org/officeDocument/2006/relationships/hyperlink" Target="http://www.thedream.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resurrectionproject.org/our-departments/institution-for-naturalization-and-community-ownership/" TargetMode="External"/><Relationship Id="rId2" Type="http://schemas.openxmlformats.org/officeDocument/2006/relationships/hyperlink" Target="http://www.aclu.org/know-your-rights" TargetMode="External"/><Relationship Id="rId1" Type="http://schemas.openxmlformats.org/officeDocument/2006/relationships/slideLayout" Target="../slideLayouts/slideLayout7.xml"/><Relationship Id="rId4" Type="http://schemas.openxmlformats.org/officeDocument/2006/relationships/hyperlink" Target="http://www.immigrantjustice.org/contact/apply_for_legal_a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69766" y="862746"/>
            <a:ext cx="4497355" cy="6490111"/>
            <a:chOff x="5239137" y="1329277"/>
            <a:chExt cx="4497355" cy="6087782"/>
          </a:xfrm>
        </p:grpSpPr>
        <p:sp>
          <p:nvSpPr>
            <p:cNvPr id="4" name="TextBox 3"/>
            <p:cNvSpPr txBox="1"/>
            <p:nvPr/>
          </p:nvSpPr>
          <p:spPr>
            <a:xfrm>
              <a:off x="5239137" y="5282343"/>
              <a:ext cx="4497355" cy="954107"/>
            </a:xfrm>
            <a:prstGeom prst="rect">
              <a:avLst/>
            </a:prstGeom>
            <a:noFill/>
          </p:spPr>
          <p:txBody>
            <a:bodyPr wrap="square" rtlCol="0">
              <a:spAutoFit/>
            </a:bodyPr>
            <a:lstStyle/>
            <a:p>
              <a:r>
                <a:rPr lang="en-US" sz="1400" dirty="0"/>
                <a:t>Immigration problems can impact your health or the health of a family member or neighbor.  Your doctor can help. </a:t>
              </a:r>
              <a:br>
                <a:rPr lang="en-US" sz="1400" dirty="0"/>
              </a:br>
              <a:r>
                <a:rPr lang="en-US" sz="1400" dirty="0"/>
                <a:t>This doctor’s office is a safe place to talk about your concerns and find resources.</a:t>
              </a:r>
            </a:p>
          </p:txBody>
        </p:sp>
        <p:sp>
          <p:nvSpPr>
            <p:cNvPr id="6" name="TextBox 5"/>
            <p:cNvSpPr txBox="1"/>
            <p:nvPr/>
          </p:nvSpPr>
          <p:spPr>
            <a:xfrm>
              <a:off x="5299787" y="6522098"/>
              <a:ext cx="4376057" cy="894961"/>
            </a:xfrm>
            <a:prstGeom prst="rect">
              <a:avLst/>
            </a:prstGeom>
            <a:noFill/>
          </p:spPr>
          <p:txBody>
            <a:bodyPr wrap="square" rtlCol="0">
              <a:spAutoFit/>
            </a:bodyPr>
            <a:lstStyle/>
            <a:p>
              <a:r>
                <a:rPr lang="en-US" sz="1400" b="1" dirty="0"/>
                <a:t>If you would like to talk to your doctor </a:t>
              </a:r>
              <a:r>
                <a:rPr lang="en-US" sz="1400" b="1" dirty="0" smtClean="0"/>
                <a:t>or any of us here at Access to Care about </a:t>
              </a:r>
              <a:r>
                <a:rPr lang="en-US" sz="1400" b="1" dirty="0"/>
                <a:t>problems having to do with immigration, just take this sheet into the exam room and hand it to the </a:t>
              </a:r>
              <a:r>
                <a:rPr lang="en-US" sz="1400" b="1" dirty="0" smtClean="0"/>
                <a:t>doctor or any of the staff.</a:t>
              </a:r>
              <a:endParaRPr lang="en-US" sz="1400" dirty="0"/>
            </a:p>
          </p:txBody>
        </p:sp>
        <p:sp>
          <p:nvSpPr>
            <p:cNvPr id="7" name="TextBox 6"/>
            <p:cNvSpPr txBox="1"/>
            <p:nvPr/>
          </p:nvSpPr>
          <p:spPr>
            <a:xfrm>
              <a:off x="5435080" y="1329277"/>
              <a:ext cx="4058816" cy="954107"/>
            </a:xfrm>
            <a:prstGeom prst="rect">
              <a:avLst/>
            </a:prstGeom>
            <a:noFill/>
          </p:spPr>
          <p:txBody>
            <a:bodyPr wrap="square" rtlCol="0">
              <a:spAutoFit/>
            </a:bodyPr>
            <a:lstStyle/>
            <a:p>
              <a:pPr algn="ctr"/>
              <a:r>
                <a:rPr lang="en-US" sz="2800" b="1" dirty="0">
                  <a:solidFill>
                    <a:srgbClr val="333399"/>
                  </a:solidFill>
                </a:rPr>
                <a:t>Immigration Status and Your Health</a:t>
              </a: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604886" y="373626"/>
            <a:ext cx="4370238" cy="6924973"/>
          </a:xfrm>
          <a:prstGeom prst="rect">
            <a:avLst/>
          </a:prstGeom>
          <a:noFill/>
        </p:spPr>
        <p:txBody>
          <a:bodyPr wrap="square" rtlCol="0">
            <a:spAutoFit/>
          </a:bodyPr>
          <a:lstStyle/>
          <a:p>
            <a:r>
              <a:rPr lang="en-US" sz="1200" b="1" dirty="0"/>
              <a:t>MORE RESOURCES</a:t>
            </a:r>
          </a:p>
          <a:p>
            <a:endParaRPr lang="en-US" sz="1200" b="1" dirty="0"/>
          </a:p>
          <a:p>
            <a:r>
              <a:rPr lang="en-US" sz="1200" b="1" dirty="0"/>
              <a:t>Social and Education Information for Youth that are Not Documented</a:t>
            </a:r>
            <a:br>
              <a:rPr lang="en-US" sz="1200" b="1" dirty="0"/>
            </a:br>
            <a:endParaRPr lang="en-US" sz="1200" b="1" dirty="0"/>
          </a:p>
          <a:p>
            <a:r>
              <a:rPr lang="en-US" sz="1200" dirty="0"/>
              <a:t>Young people who are not documented are sometimes called Dreamers. They often face a lot of stress for many reasons.  One reason is worry about their chance to study beyond high school.  One other reason is fear that they or a loved one could be deported. There are programs that offer information about resources. They can help people understand that others have faced these barriers and that there are ways to address them. There are also national groups that can provide helpful guidance about education opportunities: </a:t>
            </a:r>
          </a:p>
          <a:p>
            <a:endParaRPr lang="en-US" sz="1200" dirty="0"/>
          </a:p>
          <a:p>
            <a:pPr marL="171450" lvl="0" indent="-171450">
              <a:buFont typeface="Arial" panose="020B0604020202020204" pitchFamily="34" charset="0"/>
              <a:buChar char="•"/>
            </a:pPr>
            <a:r>
              <a:rPr lang="en-US" sz="1200" b="1" dirty="0"/>
              <a:t>United We Dream  </a:t>
            </a:r>
            <a:br>
              <a:rPr lang="en-US" sz="1200" b="1" dirty="0"/>
            </a:br>
            <a:r>
              <a:rPr lang="en-US" sz="1200" dirty="0"/>
              <a:t>unitedwedream.org/toolbox</a:t>
            </a:r>
          </a:p>
          <a:p>
            <a:pPr marL="171450" lvl="0" indent="-171450">
              <a:buFont typeface="Arial" panose="020B0604020202020204" pitchFamily="34" charset="0"/>
              <a:buChar char="•"/>
            </a:pPr>
            <a:r>
              <a:rPr lang="en-US" sz="1200" b="1" dirty="0"/>
              <a:t>Scholarships A – Z  </a:t>
            </a:r>
            <a:r>
              <a:rPr lang="en-US" sz="1200" dirty="0"/>
              <a:t> </a:t>
            </a:r>
            <a:br>
              <a:rPr lang="en-US" sz="1200" dirty="0"/>
            </a:br>
            <a:r>
              <a:rPr lang="en-US" sz="1200" dirty="0"/>
              <a:t>www.scholarshipsaz.org</a:t>
            </a:r>
          </a:p>
          <a:p>
            <a:pPr marL="171450" lvl="0" indent="-171450">
              <a:buFont typeface="Arial" panose="020B0604020202020204" pitchFamily="34" charset="0"/>
              <a:buChar char="•"/>
            </a:pPr>
            <a:r>
              <a:rPr lang="en-US" sz="1200" b="1" dirty="0"/>
              <a:t>Immigrants Rising</a:t>
            </a:r>
            <a:br>
              <a:rPr lang="en-US" sz="1200" b="1" dirty="0"/>
            </a:br>
            <a:r>
              <a:rPr lang="en-US" sz="1200" dirty="0">
                <a:hlinkClick r:id="rId3"/>
              </a:rPr>
              <a:t>https://immigrantsrising.org/</a:t>
            </a:r>
            <a:endParaRPr lang="en-US" sz="1200" dirty="0"/>
          </a:p>
          <a:p>
            <a:pPr marL="171450" indent="-171450">
              <a:buFont typeface="Arial" panose="020B0604020202020204" pitchFamily="34" charset="0"/>
              <a:buChar char="•"/>
            </a:pPr>
            <a:r>
              <a:rPr lang="en-US" sz="1200" b="1" dirty="0" err="1"/>
              <a:t>TheDreamUS</a:t>
            </a:r>
            <a:r>
              <a:rPr lang="en-US" sz="1200"/>
              <a:t>  </a:t>
            </a:r>
            <a:r>
              <a:rPr lang="en-US" sz="1200">
                <a:hlinkClick r:id="rId4"/>
              </a:rPr>
              <a:t>www.thedream.us</a:t>
            </a:r>
            <a:endParaRPr lang="en-US" sz="1200"/>
          </a:p>
          <a:p>
            <a:pPr lvl="0"/>
            <a:endParaRPr lang="en-US" sz="1200" dirty="0"/>
          </a:p>
          <a:p>
            <a:pPr lvl="0"/>
            <a:r>
              <a:rPr lang="en-US" sz="1200" b="1" dirty="0"/>
              <a:t>Local Youth </a:t>
            </a:r>
            <a:r>
              <a:rPr lang="en-US" sz="1200" b="1" dirty="0" smtClean="0"/>
              <a:t>Educational Resources</a:t>
            </a:r>
          </a:p>
          <a:p>
            <a:pPr marL="171450" lvl="0" indent="-171450">
              <a:buFont typeface="Arial" panose="020B0604020202020204" pitchFamily="34" charset="0"/>
              <a:buChar char="•"/>
            </a:pPr>
            <a:r>
              <a:rPr lang="en-US" sz="1200" b="1" dirty="0" smtClean="0"/>
              <a:t>Illinois </a:t>
            </a:r>
            <a:r>
              <a:rPr lang="en-US" sz="1200" b="1" dirty="0"/>
              <a:t>Coalition for Immigrant and Refugee Rights</a:t>
            </a:r>
            <a:r>
              <a:rPr lang="en-US" sz="1200" dirty="0"/>
              <a:t> Education Initiatives (Has a guide to Illinois colleges for Dreamers) </a:t>
            </a:r>
            <a:r>
              <a:rPr lang="en-US" sz="1200" dirty="0">
                <a:hlinkClick r:id="rId5"/>
              </a:rPr>
              <a:t>http://www.icirr.org/our-work/details/9/education-initiatives</a:t>
            </a:r>
            <a:endParaRPr lang="en-US" sz="1200" dirty="0"/>
          </a:p>
          <a:p>
            <a:pPr marL="171450" lvl="0" indent="-171450">
              <a:buFont typeface="Arial" panose="020B0604020202020204" pitchFamily="34" charset="0"/>
              <a:buChar char="•"/>
            </a:pPr>
            <a:r>
              <a:rPr lang="en-US" sz="1200" b="1" dirty="0"/>
              <a:t>DePaul University </a:t>
            </a:r>
            <a:r>
              <a:rPr lang="en-US" sz="1200" dirty="0">
                <a:hlinkClick r:id="rId6"/>
              </a:rPr>
              <a:t>https://offices.depaul.edu/diversity/advocacy/Pages/depaul-dream.aspx</a:t>
            </a:r>
            <a:endParaRPr lang="en-US" sz="1200" dirty="0"/>
          </a:p>
          <a:p>
            <a:pPr marL="171450" lvl="0" indent="-171450">
              <a:buFont typeface="Arial" panose="020B0604020202020204" pitchFamily="34" charset="0"/>
              <a:buChar char="•"/>
            </a:pPr>
            <a:r>
              <a:rPr lang="en-US" sz="1200" b="1" dirty="0"/>
              <a:t>Dominican University </a:t>
            </a:r>
            <a:r>
              <a:rPr lang="en-US" sz="1200" dirty="0">
                <a:hlinkClick r:id="rId7"/>
              </a:rPr>
              <a:t>http://www2.dom.edu/diversity/sanctuary-campus/immigrant-resources</a:t>
            </a:r>
            <a:endParaRPr lang="en-US" sz="1200" dirty="0"/>
          </a:p>
          <a:p>
            <a:pPr marL="171450" lvl="0" indent="-171450">
              <a:buFont typeface="Arial" panose="020B0604020202020204" pitchFamily="34" charset="0"/>
              <a:buChar char="•"/>
            </a:pPr>
            <a:r>
              <a:rPr lang="en-US" sz="1200" b="1" dirty="0"/>
              <a:t>Loyola University Chicago </a:t>
            </a:r>
            <a:r>
              <a:rPr lang="en-US" sz="1200" dirty="0">
                <a:hlinkClick r:id="rId8"/>
              </a:rPr>
              <a:t>https://www.luc.edu/diversity/resources/undocumentedstudentresources</a:t>
            </a:r>
            <a:r>
              <a:rPr lang="en-US" sz="1200" dirty="0" smtClean="0">
                <a:hlinkClick r:id="rId8"/>
              </a:rPr>
              <a:t>/</a:t>
            </a:r>
            <a:r>
              <a:rPr lang="en-US" sz="1200" dirty="0"/>
              <a:t/>
            </a:r>
            <a:br>
              <a:rPr lang="en-US" sz="1200" dirty="0"/>
            </a:br>
            <a:r>
              <a:rPr lang="en-US" sz="1200" dirty="0"/>
              <a:t> </a:t>
            </a:r>
          </a:p>
        </p:txBody>
      </p:sp>
    </p:spTree>
    <p:extLst>
      <p:ext uri="{BB962C8B-B14F-4D97-AF65-F5344CB8AC3E}">
        <p14:creationId xmlns:p14="http://schemas.microsoft.com/office/powerpoint/2010/main" val="354146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925" y="410752"/>
            <a:ext cx="4590661" cy="2123658"/>
          </a:xfrm>
          <a:prstGeom prst="rect">
            <a:avLst/>
          </a:prstGeom>
          <a:noFill/>
        </p:spPr>
        <p:txBody>
          <a:bodyPr wrap="square" rtlCol="0">
            <a:spAutoFit/>
          </a:bodyPr>
          <a:lstStyle/>
          <a:p>
            <a:endParaRPr lang="en-US" sz="1200" dirty="0" smtClean="0"/>
          </a:p>
          <a:p>
            <a:r>
              <a:rPr lang="en-US" sz="1200" dirty="0" smtClean="0"/>
              <a:t>You </a:t>
            </a:r>
            <a:r>
              <a:rPr lang="en-US" sz="1200" dirty="0"/>
              <a:t>do not have to talk to your doctor about your immigration status.  </a:t>
            </a:r>
            <a:endParaRPr lang="en-US" sz="1200" dirty="0" smtClean="0"/>
          </a:p>
          <a:p>
            <a:endParaRPr lang="en-US" sz="1200" dirty="0"/>
          </a:p>
          <a:p>
            <a:r>
              <a:rPr lang="en-US" sz="1200" dirty="0"/>
              <a:t>Many people suffer from stress and health problems caused by worries that have to with immigration status.  That is why </a:t>
            </a:r>
            <a:r>
              <a:rPr lang="en-US" sz="1200" dirty="0" smtClean="0"/>
              <a:t>all </a:t>
            </a:r>
            <a:r>
              <a:rPr lang="en-US" sz="1200" dirty="0"/>
              <a:t>of us here at the Access To Care clinic (ATC) - all the doctors and staff </a:t>
            </a:r>
            <a:r>
              <a:rPr lang="en-US" sz="1200" dirty="0" smtClean="0"/>
              <a:t>- have </a:t>
            </a:r>
            <a:r>
              <a:rPr lang="en-US" sz="1200" dirty="0"/>
              <a:t>pledged to be as helpful as she or he </a:t>
            </a:r>
            <a:r>
              <a:rPr lang="en-US" sz="1200" dirty="0" smtClean="0"/>
              <a:t>can.  </a:t>
            </a:r>
            <a:r>
              <a:rPr lang="en-US" sz="1200" dirty="0"/>
              <a:t>If you are suffering from these worries, you are welcome to talk about them with </a:t>
            </a:r>
            <a:r>
              <a:rPr lang="en-US" sz="1200" dirty="0" smtClean="0"/>
              <a:t>the doctor or the staff  We have taken </a:t>
            </a:r>
            <a:r>
              <a:rPr lang="en-US" sz="1200" dirty="0"/>
              <a:t>a pledge in order to help you feel safe in talking about this together.</a:t>
            </a:r>
          </a:p>
          <a:p>
            <a:endParaRPr lang="en-US" sz="1200" dirty="0"/>
          </a:p>
        </p:txBody>
      </p:sp>
      <p:sp>
        <p:nvSpPr>
          <p:cNvPr id="3" name="TextBox 2"/>
          <p:cNvSpPr txBox="1"/>
          <p:nvPr/>
        </p:nvSpPr>
        <p:spPr>
          <a:xfrm>
            <a:off x="5309119" y="322262"/>
            <a:ext cx="4450702" cy="5724644"/>
          </a:xfrm>
          <a:prstGeom prst="rect">
            <a:avLst/>
          </a:prstGeom>
          <a:noFill/>
        </p:spPr>
        <p:txBody>
          <a:bodyPr wrap="square" rtlCol="0">
            <a:spAutoFit/>
          </a:bodyPr>
          <a:lstStyle/>
          <a:p>
            <a:r>
              <a:rPr lang="en-US" sz="1200" b="1" dirty="0"/>
              <a:t>RESOURCES:</a:t>
            </a:r>
            <a:r>
              <a:rPr lang="en-US" sz="1200" b="1" u="sng" dirty="0"/>
              <a:t/>
            </a:r>
            <a:br>
              <a:rPr lang="en-US" sz="1200" b="1" u="sng" dirty="0"/>
            </a:br>
            <a:endParaRPr lang="en-US" sz="1200" dirty="0"/>
          </a:p>
          <a:p>
            <a:r>
              <a:rPr lang="en-US" sz="1200" b="1" dirty="0"/>
              <a:t>Legal</a:t>
            </a:r>
            <a:endParaRPr lang="en-US" sz="1200" dirty="0"/>
          </a:p>
          <a:p>
            <a:r>
              <a:rPr lang="en-US" sz="1200" dirty="0"/>
              <a:t>We suggest that you find and attend a “Know Your Rights” training that is offered by a qualified legal services group. If you cannot find a training nearby, you can look online for know your rights resources.  Be sure that your family knows what to do if ICE agents come to your door.  Be sure to make a safety plan about what to do if you are detained and you have children who need to be cared for.</a:t>
            </a:r>
          </a:p>
          <a:p>
            <a:pPr lvl="0"/>
            <a:endParaRPr lang="en-US" sz="1200" b="1" dirty="0"/>
          </a:p>
          <a:p>
            <a:pPr lvl="0"/>
            <a:r>
              <a:rPr lang="en-US" sz="1200" b="1" dirty="0"/>
              <a:t>ACLU</a:t>
            </a:r>
            <a:r>
              <a:rPr lang="en-US" sz="1200" dirty="0"/>
              <a:t/>
            </a:r>
            <a:br>
              <a:rPr lang="en-US" sz="1200" dirty="0"/>
            </a:br>
            <a:r>
              <a:rPr lang="en-US" sz="1200" dirty="0" smtClean="0">
                <a:hlinkClick r:id="rId2"/>
              </a:rPr>
              <a:t>www.aclu.org/know-your-rights</a:t>
            </a:r>
            <a:endParaRPr lang="en-US" sz="1200" dirty="0" smtClean="0"/>
          </a:p>
          <a:p>
            <a:pPr lvl="0"/>
            <a:r>
              <a:rPr lang="en-US" sz="1200" dirty="0"/>
              <a:t/>
            </a:r>
            <a:br>
              <a:rPr lang="en-US" sz="1200" dirty="0"/>
            </a:br>
            <a:endParaRPr lang="en-US" sz="1200" dirty="0"/>
          </a:p>
          <a:p>
            <a:pPr lvl="0"/>
            <a:r>
              <a:rPr lang="en-US" sz="1200" b="1" dirty="0"/>
              <a:t>National Immigrant Justice Center (NIJC) </a:t>
            </a:r>
            <a:r>
              <a:rPr lang="en-US" sz="1200" dirty="0"/>
              <a:t>www.immigrantjustice.org/know-your-rights/know-your-rights-amid-harsher-immigration-enforcement-webinar </a:t>
            </a:r>
          </a:p>
          <a:p>
            <a:endParaRPr lang="en-US" sz="1200" dirty="0"/>
          </a:p>
          <a:p>
            <a:pPr lvl="0"/>
            <a:endParaRPr lang="en-US" sz="1200" b="1" dirty="0"/>
          </a:p>
          <a:p>
            <a:pPr marL="171450" lvl="0" indent="-171450">
              <a:buFont typeface="Arial" panose="020B0604020202020204" pitchFamily="34" charset="0"/>
              <a:buChar char="•"/>
            </a:pPr>
            <a:r>
              <a:rPr lang="en-US" sz="1200" dirty="0"/>
              <a:t>The Resurrection Project – Immigration Consultations &amp; DACA renewals  Call 312-880-1892 or visit </a:t>
            </a:r>
            <a:r>
              <a:rPr lang="en-US" sz="1200" dirty="0">
                <a:hlinkClick r:id="rId3"/>
              </a:rPr>
              <a:t>http://resurrectionproject.org/our-departments/institution-for-naturalization-and-community-ownership/</a:t>
            </a:r>
            <a:endParaRPr lang="en-US" sz="1200" dirty="0"/>
          </a:p>
          <a:p>
            <a:pPr marL="171450" lvl="0" indent="-171450">
              <a:buFont typeface="Arial" panose="020B0604020202020204" pitchFamily="34" charset="0"/>
              <a:buChar char="•"/>
            </a:pPr>
            <a:endParaRPr lang="en-US" sz="1200" dirty="0"/>
          </a:p>
          <a:p>
            <a:pPr marL="171450" lvl="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dirty="0"/>
              <a:t>National Immigrant Justice Center – Call 312-660-1370 or visit </a:t>
            </a:r>
            <a:r>
              <a:rPr lang="en-US" sz="1200" dirty="0">
                <a:hlinkClick r:id="rId4"/>
              </a:rPr>
              <a:t>http://www.immigrantjustice.org/contact/apply_for_legal_aid</a:t>
            </a:r>
            <a:endParaRPr lang="en-US" sz="1200" dirty="0"/>
          </a:p>
          <a:p>
            <a:endParaRPr lang="en-US" dirty="0"/>
          </a:p>
          <a:p>
            <a:r>
              <a:rPr lang="en-US" sz="1200" b="1" dirty="0"/>
              <a:t>MORE RESOURCES: Social and Educational Information for Youth that are Not Documented, on next page</a:t>
            </a:r>
            <a:r>
              <a:rPr lang="en-US" sz="1200" b="1" i="1" dirty="0"/>
              <a:t>.</a:t>
            </a:r>
            <a:endParaRPr lang="en-US" sz="1200" i="1" dirty="0"/>
          </a:p>
        </p:txBody>
      </p:sp>
      <p:sp>
        <p:nvSpPr>
          <p:cNvPr id="5" name="TextBox 4"/>
          <p:cNvSpPr txBox="1"/>
          <p:nvPr/>
        </p:nvSpPr>
        <p:spPr>
          <a:xfrm>
            <a:off x="251926" y="2999918"/>
            <a:ext cx="4590661" cy="3108543"/>
          </a:xfrm>
          <a:prstGeom prst="rect">
            <a:avLst/>
          </a:prstGeom>
          <a:solidFill>
            <a:schemeClr val="bg1">
              <a:lumMod val="75000"/>
            </a:schemeClr>
          </a:solidFill>
          <a:ln>
            <a:solidFill>
              <a:schemeClr val="bg1">
                <a:lumMod val="75000"/>
              </a:schemeClr>
            </a:solidFill>
          </a:ln>
        </p:spPr>
        <p:txBody>
          <a:bodyPr wrap="square" rtlCol="0">
            <a:spAutoFit/>
          </a:bodyPr>
          <a:lstStyle/>
          <a:p>
            <a:r>
              <a:rPr lang="en-US" sz="1400" b="1" u="sng" dirty="0" smtClean="0"/>
              <a:t>Our Pledge to You</a:t>
            </a:r>
            <a:r>
              <a:rPr lang="en-US" sz="1400" b="1" u="sng" dirty="0"/>
              <a:t/>
            </a:r>
            <a:br>
              <a:rPr lang="en-US" sz="1400" b="1" u="sng" dirty="0"/>
            </a:br>
            <a:endParaRPr lang="en-US" sz="1400" dirty="0"/>
          </a:p>
          <a:p>
            <a:r>
              <a:rPr lang="en-US" sz="1400" dirty="0"/>
              <a:t>We caregivers at the Access to Care Clinic pledge to do our best: </a:t>
            </a:r>
          </a:p>
          <a:p>
            <a:endParaRPr lang="en-US" sz="1400" dirty="0"/>
          </a:p>
          <a:p>
            <a:pPr marL="285750" indent="-285750">
              <a:buFont typeface="Arial" panose="020B0604020202020204" pitchFamily="34" charset="0"/>
              <a:buChar char="•"/>
            </a:pPr>
            <a:r>
              <a:rPr lang="en-US" sz="1400" dirty="0"/>
              <a:t>To listen to you express the ways that problems related to immigration may be adversely affecting you.</a:t>
            </a:r>
          </a:p>
          <a:p>
            <a:pPr marL="285750" indent="-285750">
              <a:buFont typeface="Arial" panose="020B0604020202020204" pitchFamily="34" charset="0"/>
              <a:buChar char="•"/>
            </a:pPr>
            <a:r>
              <a:rPr lang="en-US" sz="1400" dirty="0"/>
              <a:t>To </a:t>
            </a:r>
            <a:r>
              <a:rPr lang="en-US" sz="1400" b="1" dirty="0"/>
              <a:t>not</a:t>
            </a:r>
            <a:r>
              <a:rPr lang="en-US" sz="1400" dirty="0"/>
              <a:t> record your immigration status in any medical records</a:t>
            </a:r>
          </a:p>
          <a:p>
            <a:pPr marL="285750" lvl="0" indent="-285750">
              <a:buFont typeface="Arial" panose="020B0604020202020204" pitchFamily="34" charset="0"/>
              <a:buChar char="•"/>
            </a:pPr>
            <a:r>
              <a:rPr lang="en-US" sz="1400" dirty="0"/>
              <a:t>To work with you to find ways to reduce the stress that immigration issues might be causing you, your family, and your community.</a:t>
            </a:r>
          </a:p>
          <a:p>
            <a:pPr marL="285750" lvl="0" indent="-285750">
              <a:buFont typeface="Arial" panose="020B0604020202020204" pitchFamily="34" charset="0"/>
              <a:buChar char="•"/>
            </a:pPr>
            <a:r>
              <a:rPr lang="en-US" sz="1400" dirty="0"/>
              <a:t>To refer you to resources in the community that may be available to assist with social or legal support.</a:t>
            </a:r>
          </a:p>
        </p:txBody>
      </p:sp>
    </p:spTree>
    <p:extLst>
      <p:ext uri="{BB962C8B-B14F-4D97-AF65-F5344CB8AC3E}">
        <p14:creationId xmlns:p14="http://schemas.microsoft.com/office/powerpoint/2010/main" val="196792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3039</TotalTime>
  <Words>196</Words>
  <Application>Microsoft Office PowerPoint</Application>
  <PresentationFormat>Custom</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31</cp:revision>
  <cp:lastPrinted>2018-05-07T02:42:17Z</cp:lastPrinted>
  <dcterms:created xsi:type="dcterms:W3CDTF">2017-05-23T18:19:23Z</dcterms:created>
  <dcterms:modified xsi:type="dcterms:W3CDTF">2018-09-06T14:21:15Z</dcterms:modified>
</cp:coreProperties>
</file>